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80" r:id="rId4"/>
    <p:sldId id="284" r:id="rId5"/>
    <p:sldId id="277" r:id="rId6"/>
    <p:sldId id="278" r:id="rId7"/>
    <p:sldId id="267" r:id="rId8"/>
    <p:sldId id="259" r:id="rId9"/>
    <p:sldId id="265" r:id="rId10"/>
    <p:sldId id="264" r:id="rId11"/>
    <p:sldId id="262" r:id="rId12"/>
    <p:sldId id="274" r:id="rId13"/>
    <p:sldId id="268" r:id="rId14"/>
    <p:sldId id="263" r:id="rId15"/>
    <p:sldId id="276" r:id="rId16"/>
    <p:sldId id="282" r:id="rId17"/>
    <p:sldId id="275" r:id="rId18"/>
    <p:sldId id="27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56685-28A6-41BE-BF1A-FBB009F9701D}" v="51" dt="2024-02-29T06:08:33.069"/>
    <p1510:client id="{8D847DC0-E56E-49A5-A990-882169719D48}" v="48" dt="2024-02-28T12:28:05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091B5-D2CD-6CBB-C079-7960FF936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BF760-5BE5-42D9-2238-D1C2258DC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C3831-87F0-837D-D8AD-FA5B5D14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7531B-F022-A2FF-24CE-988C5D16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0B4B78-92A1-9936-5CC4-D6B96B5E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89BD-6488-9D34-9755-DD643699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0176E0-578D-225C-6900-02B5164B1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0EEE7-1EBF-895C-04D4-96ADDDDE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09A79-214A-8CC0-5084-DD303128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7985F-2295-DBDA-3391-170CDEC2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114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217D89-2835-C3FA-8116-F20101527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36A24B-58FD-6C82-C855-BE09EB314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8E05C-1973-4AA5-6B90-8A9FCFC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61C656-D420-6BE9-90D7-7C1DDF7B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B6615F-A336-3A29-6A8D-E0380F44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784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A01FA-8781-367A-2201-EB831F73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5CC2E5-EDAF-9444-3C0C-878B547D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5E8678-447E-A156-7C4D-4ABF6B9E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8D3A54-7D1C-F315-422B-7F710481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6BA1CD-441D-62B4-EBAB-40EA3B03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35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7010C-58D5-1835-031D-9880111E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FB0087-8F5B-48A2-011D-662AA6BFD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9F09C-D6C9-9138-D566-48BB6DCC4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6431FD-E821-6960-D1EA-F2C6E54D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70246-848C-77B4-E1F9-7C9CEA70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118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08FA9-C37C-D7AA-0841-20DA6BB7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F3FC4-A413-F0FC-92F3-A5B5B82A2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FCC165-50D2-B35C-4C1A-504C537FA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1F17F3-1CEB-8DF2-25EC-25B39340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54CAAB-CB18-05AB-38C8-566052CE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077E1E-ED54-10E1-6772-8E01045F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85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AEDBD-DEE1-F94A-1DED-D46ABA59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35C81-1117-DF9C-E26E-573A9C16F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0E3445-9AE6-6431-AD60-30748D7F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30C36E-3D08-0158-F57A-B70BA749B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E4BF76-BF43-C9BB-6EE6-5ED90F052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BFD0F2-61CC-5F07-FD90-FBC94C7C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6DA285A-4D0D-C0E6-DC10-9940D9FD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6F3C8A-F3F3-1B52-940F-83BEC3B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64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008CB-AD0D-A6BF-6F21-81329710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A98E15-5EC0-E944-CE8C-FFFE3C47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E0CF4B-0440-7E9B-2EC0-3833C555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9423DB-842F-2AE8-2B71-10BF3CFA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12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33691-4C32-1C35-BFA3-7F067DD6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1C7281-8D70-8666-15E0-6E22D54E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5B269-B963-FF46-9A12-C2DDF636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82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7E09C-69B7-BF98-9EF1-FB58899A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55447-2CE3-85DC-6631-FF087B64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F9210B-A5AB-32A6-D78F-5AEE1286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503F9-6BEA-167B-755E-0E0468C5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4C696E-6C81-9027-3884-83C505AD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BACFFD-6054-D747-7F9A-0CAE4CC8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53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DFDD3-6B6F-C4B6-BF91-F1F92AD7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FE7F2C3-33AB-BEC0-700C-38CCBF9FD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769B1B-F324-875E-D11A-C69264D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245A4F-A702-5190-CD96-B8DF870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A6214D-5C19-CA79-806D-2E32E480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FE6D85-01AA-045E-4729-0F02FF75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185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93D1E1-D7FC-DAD9-5711-A2F0D62B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D3FF3E-5220-1F6D-F203-2DC4FE230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781A6C-24D0-C65E-7B5C-64C845A6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55674-8F87-49C8-BED0-52518D490056}" type="datetimeFigureOut">
              <a:rPr lang="de-CH" smtClean="0"/>
              <a:t>29.02.2024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091E49-885B-908D-7764-513BEE480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A34CC-1B11-E225-ABCB-20E6DD71A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258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usefulthing.org/p/centaurs-and-cyborgs-on-the-jagged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hJP5GqnTrNo&amp;t=77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ete.ai/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5.png"/><Relationship Id="rId5" Type="http://schemas.openxmlformats.org/officeDocument/2006/relationships/hyperlink" Target="https://openai.com/research/video-generation-models-as-world-simulators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gainer.a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monfueglister.github.io/werbeagentu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oneusefulthing.org/p/signs-and-port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27A84-16D5-D2DF-E29C-CB1DA809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2A5CA-DFB9-3346-960A-174BB717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61" y="4524663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Workshop Sprachförderung</a:t>
            </a:r>
            <a:b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 Zürich</a:t>
            </a:r>
            <a:b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Wenn Chat-GPT schreibt 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Ramon Füglister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de-CH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2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A8676D-6231-AA5F-0007-91D4FF97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178" y="-170867"/>
            <a:ext cx="7397393" cy="1807305"/>
          </a:xfrm>
        </p:spPr>
        <p:txBody>
          <a:bodyPr>
            <a:noAutofit/>
          </a:bodyPr>
          <a:lstStyle/>
          <a:p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LLMs in </a:t>
            </a:r>
            <a:r>
              <a:rPr lang="de-CH" sz="66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Wild!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43124F-7F56-5CD2-E757-3687B88D2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" r="442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7E1C9-ACD4-653E-90EE-C5AE6385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009" y="2281548"/>
            <a:ext cx="6674479" cy="3843666"/>
          </a:xfrm>
        </p:spPr>
        <p:txBody>
          <a:bodyPr>
            <a:noAutofit/>
          </a:bodyPr>
          <a:lstStyle/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Individualisiertes Feedback </a:t>
            </a:r>
          </a:p>
          <a:p>
            <a:r>
              <a:rPr lang="de-CH" sz="4800" b="1" dirty="0">
                <a:solidFill>
                  <a:schemeClr val="bg1"/>
                </a:solidFill>
                <a:highlight>
                  <a:srgbClr val="00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Generative Modelle als multimodale Weltsimulatoren</a:t>
            </a:r>
            <a:endParaRPr lang="de-CH" sz="4800" b="1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3A89F1-EB65-DFDB-999B-FB0EB8DC2434}"/>
              </a:ext>
            </a:extLst>
          </p:cNvPr>
          <p:cNvSpPr txBox="1"/>
          <p:nvPr/>
        </p:nvSpPr>
        <p:spPr>
          <a:xfrm>
            <a:off x="5264508" y="6306941"/>
            <a:ext cx="7603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https://www.oneusefulthing.org/p/centaurs-and-cyborgs-on-the-jagged</a:t>
            </a:r>
            <a:r>
              <a:rPr lang="de-CH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60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EE897-2EFC-A3CD-3B8A-733347D8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935" y="5511044"/>
            <a:ext cx="7259569" cy="4183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https://www.youtube.com/watch?v=hJP5GqnTrNo&amp;t=77s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FB73D6-423B-4246-3294-97B3EAE0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77" y="2612531"/>
            <a:ext cx="3732747" cy="2415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8D89D8-C353-12FC-6C83-BC985C0B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7" y="2612531"/>
            <a:ext cx="3134476" cy="24150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BD9D1F-BEA9-7659-254E-0F93165A6C36}"/>
              </a:ext>
            </a:extLst>
          </p:cNvPr>
          <p:cNvSpPr txBox="1">
            <a:spLocks/>
          </p:cNvSpPr>
          <p:nvPr/>
        </p:nvSpPr>
        <p:spPr>
          <a:xfrm>
            <a:off x="1202911" y="5511044"/>
            <a:ext cx="6398794" cy="41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https://www.fiete.ai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275888-534E-EDD4-C1A8-68E67118EEA2}"/>
              </a:ext>
            </a:extLst>
          </p:cNvPr>
          <p:cNvSpPr txBox="1"/>
          <p:nvPr/>
        </p:nvSpPr>
        <p:spPr>
          <a:xfrm>
            <a:off x="0" y="15558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Individualisiertes Feedback </a:t>
            </a:r>
          </a:p>
        </p:txBody>
      </p:sp>
    </p:spTree>
    <p:extLst>
      <p:ext uri="{BB962C8B-B14F-4D97-AF65-F5344CB8AC3E}">
        <p14:creationId xmlns:p14="http://schemas.microsoft.com/office/powerpoint/2010/main" val="2641378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9B104F-8DED-49BC-BF2D-304D50D3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5" y="2243245"/>
            <a:ext cx="6487336" cy="300461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C4DB80-873B-6D07-DC6B-8C62467E060C}"/>
              </a:ext>
            </a:extLst>
          </p:cNvPr>
          <p:cNvSpPr txBox="1"/>
          <p:nvPr/>
        </p:nvSpPr>
        <p:spPr>
          <a:xfrm>
            <a:off x="132125" y="6392374"/>
            <a:ext cx="94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https://openai.com/research/video-generation-models-as-world-simulators</a:t>
            </a:r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0237DE-71F4-4788-1A12-1E58874E9702}"/>
              </a:ext>
            </a:extLst>
          </p:cNvPr>
          <p:cNvSpPr txBox="1"/>
          <p:nvPr/>
        </p:nvSpPr>
        <p:spPr>
          <a:xfrm>
            <a:off x="0" y="155589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Generative Modelle als multimodale Weltsimulatoren</a:t>
            </a:r>
          </a:p>
        </p:txBody>
      </p:sp>
      <p:pic>
        <p:nvPicPr>
          <p:cNvPr id="7" name="e1">
            <a:hlinkClick r:id="" action="ppaction://media"/>
            <a:extLst>
              <a:ext uri="{FF2B5EF4-FFF2-40B4-BE49-F238E27FC236}">
                <a16:creationId xmlns:a16="http://schemas.microsoft.com/office/drawing/2014/main" id="{297CF000-F1CA-30E6-A132-66475A71D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88731" y="2243245"/>
            <a:ext cx="5052443" cy="30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B6AA5A8-7DC5-B02A-B4D1-1D219D11E2EA}"/>
              </a:ext>
            </a:extLst>
          </p:cNvPr>
          <p:cNvSpPr txBox="1"/>
          <p:nvPr/>
        </p:nvSpPr>
        <p:spPr>
          <a:xfrm>
            <a:off x="303311" y="989626"/>
            <a:ext cx="60297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Weltsimulatoren</a:t>
            </a:r>
          </a:p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</a:p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simulierte Sprachwelten.</a:t>
            </a:r>
            <a:endParaRPr lang="de-CH" sz="6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8038A7-D312-CC2E-A95B-C3129D3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72" y="656355"/>
            <a:ext cx="2834515" cy="44521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5184072-FBCC-A4AB-2F87-48443A88B43C}"/>
              </a:ext>
            </a:extLst>
          </p:cNvPr>
          <p:cNvSpPr txBox="1"/>
          <p:nvPr/>
        </p:nvSpPr>
        <p:spPr>
          <a:xfrm>
            <a:off x="8636723" y="5351539"/>
            <a:ext cx="10951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https://www.bargainer.ai/</a:t>
            </a:r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3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rofessorin mit einfarbiger Füllung">
            <a:extLst>
              <a:ext uri="{FF2B5EF4-FFF2-40B4-BE49-F238E27FC236}">
                <a16:creationId xmlns:a16="http://schemas.microsoft.com/office/drawing/2014/main" id="{762678D4-235F-B039-FA80-6032ADFA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77" y="2532244"/>
            <a:ext cx="1348269" cy="1348269"/>
          </a:xfrm>
          <a:prstGeom prst="rect">
            <a:avLst/>
          </a:prstGeom>
        </p:spPr>
      </p:pic>
      <p:pic>
        <p:nvPicPr>
          <p:cNvPr id="8" name="Grafik 7" descr="Roboter mit einfarbiger Füllung">
            <a:extLst>
              <a:ext uri="{FF2B5EF4-FFF2-40B4-BE49-F238E27FC236}">
                <a16:creationId xmlns:a16="http://schemas.microsoft.com/office/drawing/2014/main" id="{964B591F-EBEE-1D68-9E7C-4BCD00E3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009" y="386765"/>
            <a:ext cx="1497189" cy="1355653"/>
          </a:xfrm>
          <a:prstGeom prst="rect">
            <a:avLst/>
          </a:prstGeom>
        </p:spPr>
      </p:pic>
      <p:pic>
        <p:nvPicPr>
          <p:cNvPr id="10" name="Grafik 9" descr="Schulmädchen mit einfarbiger Füllung">
            <a:extLst>
              <a:ext uri="{FF2B5EF4-FFF2-40B4-BE49-F238E27FC236}">
                <a16:creationId xmlns:a16="http://schemas.microsoft.com/office/drawing/2014/main" id="{2B81912F-8E7E-16D6-7140-F063201D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3545" y="2532244"/>
            <a:ext cx="1587358" cy="158735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7E41C9C-4BEC-6F40-65DA-A72E8DC9773F}"/>
              </a:ext>
            </a:extLst>
          </p:cNvPr>
          <p:cNvCxnSpPr/>
          <p:nvPr/>
        </p:nvCxnSpPr>
        <p:spPr>
          <a:xfrm flipH="1" flipV="1">
            <a:off x="6821914" y="1611908"/>
            <a:ext cx="1304818" cy="1168685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B80F6D-BE28-4976-F683-0E480EA2D6F4}"/>
              </a:ext>
            </a:extLst>
          </p:cNvPr>
          <p:cNvCxnSpPr>
            <a:cxnSpLocks/>
          </p:cNvCxnSpPr>
          <p:nvPr/>
        </p:nvCxnSpPr>
        <p:spPr>
          <a:xfrm flipH="1">
            <a:off x="5010635" y="3325923"/>
            <a:ext cx="1995114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AF31D57-C64C-C173-6394-70D447C65371}"/>
              </a:ext>
            </a:extLst>
          </p:cNvPr>
          <p:cNvCxnSpPr>
            <a:cxnSpLocks/>
          </p:cNvCxnSpPr>
          <p:nvPr/>
        </p:nvCxnSpPr>
        <p:spPr>
          <a:xfrm flipV="1">
            <a:off x="3841819" y="1742418"/>
            <a:ext cx="1497190" cy="1119883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4E92E1-1EBA-9746-0C27-11C801125B51}"/>
              </a:ext>
            </a:extLst>
          </p:cNvPr>
          <p:cNvCxnSpPr>
            <a:cxnSpLocks/>
          </p:cNvCxnSpPr>
          <p:nvPr/>
        </p:nvCxnSpPr>
        <p:spPr>
          <a:xfrm flipH="1">
            <a:off x="6836198" y="4221652"/>
            <a:ext cx="1497045" cy="114204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047EFE3-2F9E-B3B7-7B07-85981458E8A8}"/>
              </a:ext>
            </a:extLst>
          </p:cNvPr>
          <p:cNvCxnSpPr>
            <a:cxnSpLocks/>
          </p:cNvCxnSpPr>
          <p:nvPr/>
        </p:nvCxnSpPr>
        <p:spPr>
          <a:xfrm>
            <a:off x="5134339" y="3661601"/>
            <a:ext cx="1995114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9E9D1F6-F4E0-40BB-FB71-FAF4A4675E89}"/>
              </a:ext>
            </a:extLst>
          </p:cNvPr>
          <p:cNvCxnSpPr>
            <a:cxnSpLocks/>
          </p:cNvCxnSpPr>
          <p:nvPr/>
        </p:nvCxnSpPr>
        <p:spPr>
          <a:xfrm>
            <a:off x="4090124" y="4119602"/>
            <a:ext cx="1257486" cy="1151826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Grafik 33" descr="Chat mit einfarbiger Füllung">
            <a:extLst>
              <a:ext uri="{FF2B5EF4-FFF2-40B4-BE49-F238E27FC236}">
                <a16:creationId xmlns:a16="http://schemas.microsoft.com/office/drawing/2014/main" id="{37159A95-6458-1317-DCFD-17E49B053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4384" y="1702501"/>
            <a:ext cx="599858" cy="599858"/>
          </a:xfrm>
          <a:prstGeom prst="rect">
            <a:avLst/>
          </a:prstGeom>
        </p:spPr>
      </p:pic>
      <p:pic>
        <p:nvPicPr>
          <p:cNvPr id="37" name="Grafik 36" descr="Chat mit einfarbiger Füllung">
            <a:extLst>
              <a:ext uri="{FF2B5EF4-FFF2-40B4-BE49-F238E27FC236}">
                <a16:creationId xmlns:a16="http://schemas.microsoft.com/office/drawing/2014/main" id="{4336503D-A786-DCFD-BBA6-965A044F6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7674" y="2624015"/>
            <a:ext cx="599858" cy="599858"/>
          </a:xfrm>
          <a:prstGeom prst="rect">
            <a:avLst/>
          </a:prstGeom>
        </p:spPr>
      </p:pic>
      <p:pic>
        <p:nvPicPr>
          <p:cNvPr id="38" name="Grafik 37" descr="Chat mit einfarbiger Füllung">
            <a:extLst>
              <a:ext uri="{FF2B5EF4-FFF2-40B4-BE49-F238E27FC236}">
                <a16:creationId xmlns:a16="http://schemas.microsoft.com/office/drawing/2014/main" id="{67F975CE-C514-BE37-94A8-4157B6275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5423" y="1742418"/>
            <a:ext cx="599858" cy="599858"/>
          </a:xfrm>
          <a:prstGeom prst="rect">
            <a:avLst/>
          </a:prstGeom>
        </p:spPr>
      </p:pic>
      <p:pic>
        <p:nvPicPr>
          <p:cNvPr id="3" name="Grafik 2" descr="Erdkugel: Amerika mit einfarbiger Füllung">
            <a:extLst>
              <a:ext uri="{FF2B5EF4-FFF2-40B4-BE49-F238E27FC236}">
                <a16:creationId xmlns:a16="http://schemas.microsoft.com/office/drawing/2014/main" id="{A70B72C3-9C64-40F5-B340-F8780E0A5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8446" y="5127055"/>
            <a:ext cx="1103003" cy="1103003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1616672-5086-BEC6-07FC-CAC2C436D6E2}"/>
              </a:ext>
            </a:extLst>
          </p:cNvPr>
          <p:cNvCxnSpPr>
            <a:cxnSpLocks/>
          </p:cNvCxnSpPr>
          <p:nvPr/>
        </p:nvCxnSpPr>
        <p:spPr>
          <a:xfrm flipH="1">
            <a:off x="4026039" y="2041325"/>
            <a:ext cx="1497045" cy="114204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03342A0-F8C4-4490-F2DF-33123AC99331}"/>
              </a:ext>
            </a:extLst>
          </p:cNvPr>
          <p:cNvCxnSpPr>
            <a:cxnSpLocks/>
          </p:cNvCxnSpPr>
          <p:nvPr/>
        </p:nvCxnSpPr>
        <p:spPr>
          <a:xfrm>
            <a:off x="6567458" y="1993727"/>
            <a:ext cx="1257486" cy="1151826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B67DAC-ACFA-1D0E-6BC2-B0EFB7F8E12C}"/>
              </a:ext>
            </a:extLst>
          </p:cNvPr>
          <p:cNvCxnSpPr>
            <a:cxnSpLocks/>
          </p:cNvCxnSpPr>
          <p:nvPr/>
        </p:nvCxnSpPr>
        <p:spPr>
          <a:xfrm flipH="1" flipV="1">
            <a:off x="4386248" y="3865993"/>
            <a:ext cx="1248773" cy="1094543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B98E8A-94E3-48E9-056B-49460770E181}"/>
              </a:ext>
            </a:extLst>
          </p:cNvPr>
          <p:cNvCxnSpPr>
            <a:cxnSpLocks/>
          </p:cNvCxnSpPr>
          <p:nvPr/>
        </p:nvCxnSpPr>
        <p:spPr>
          <a:xfrm flipV="1">
            <a:off x="6604873" y="3979587"/>
            <a:ext cx="1521859" cy="115093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fik 17" descr="Chat mit einfarbiger Füllung">
            <a:extLst>
              <a:ext uri="{FF2B5EF4-FFF2-40B4-BE49-F238E27FC236}">
                <a16:creationId xmlns:a16="http://schemas.microsoft.com/office/drawing/2014/main" id="{4E13DFB1-D385-DB4F-FB4C-030DAEED7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3545" y="4792673"/>
            <a:ext cx="599858" cy="599858"/>
          </a:xfrm>
          <a:prstGeom prst="rect">
            <a:avLst/>
          </a:prstGeom>
        </p:spPr>
      </p:pic>
      <p:pic>
        <p:nvPicPr>
          <p:cNvPr id="21" name="Grafik 20" descr="Chat mit einfarbiger Füllung">
            <a:extLst>
              <a:ext uri="{FF2B5EF4-FFF2-40B4-BE49-F238E27FC236}">
                <a16:creationId xmlns:a16="http://schemas.microsoft.com/office/drawing/2014/main" id="{C3135863-14EC-850D-9757-C2F02DEAE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8510" y="4695515"/>
            <a:ext cx="599858" cy="599858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3614FF-31C3-E637-28C8-EECC72ED64CE}"/>
              </a:ext>
            </a:extLst>
          </p:cNvPr>
          <p:cNvCxnSpPr>
            <a:cxnSpLocks/>
          </p:cNvCxnSpPr>
          <p:nvPr/>
        </p:nvCxnSpPr>
        <p:spPr>
          <a:xfrm flipH="1">
            <a:off x="6782706" y="1155210"/>
            <a:ext cx="3209433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ADAF671-7A33-DECD-8D8B-8CB69DE065C6}"/>
              </a:ext>
            </a:extLst>
          </p:cNvPr>
          <p:cNvCxnSpPr>
            <a:cxnSpLocks/>
          </p:cNvCxnSpPr>
          <p:nvPr/>
        </p:nvCxnSpPr>
        <p:spPr>
          <a:xfrm flipV="1">
            <a:off x="9958711" y="1184574"/>
            <a:ext cx="0" cy="45337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5BBD406-0AF5-33D2-610E-02992A70FEBF}"/>
              </a:ext>
            </a:extLst>
          </p:cNvPr>
          <p:cNvCxnSpPr>
            <a:cxnSpLocks/>
          </p:cNvCxnSpPr>
          <p:nvPr/>
        </p:nvCxnSpPr>
        <p:spPr>
          <a:xfrm flipH="1">
            <a:off x="6630306" y="5685183"/>
            <a:ext cx="33284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766084B-B47A-327D-04CB-480020D95AE8}"/>
              </a:ext>
            </a:extLst>
          </p:cNvPr>
          <p:cNvCxnSpPr>
            <a:cxnSpLocks/>
          </p:cNvCxnSpPr>
          <p:nvPr/>
        </p:nvCxnSpPr>
        <p:spPr>
          <a:xfrm>
            <a:off x="2324713" y="1186844"/>
            <a:ext cx="3198371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0EA5D8BA-4478-FD3C-2605-90A47CED1B82}"/>
              </a:ext>
            </a:extLst>
          </p:cNvPr>
          <p:cNvCxnSpPr>
            <a:cxnSpLocks/>
          </p:cNvCxnSpPr>
          <p:nvPr/>
        </p:nvCxnSpPr>
        <p:spPr>
          <a:xfrm flipV="1">
            <a:off x="2344591" y="1151444"/>
            <a:ext cx="0" cy="45337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6E2924-5C40-5EF4-ED6E-892A5B1EA989}"/>
              </a:ext>
            </a:extLst>
          </p:cNvPr>
          <p:cNvCxnSpPr>
            <a:cxnSpLocks/>
          </p:cNvCxnSpPr>
          <p:nvPr/>
        </p:nvCxnSpPr>
        <p:spPr>
          <a:xfrm flipH="1">
            <a:off x="2306616" y="5678557"/>
            <a:ext cx="33284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86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BA02A-B3BB-1B31-5D34-9D9241AB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17AEEDA-3BBE-AA4C-8F30-2D5E324B1669}"/>
              </a:ext>
            </a:extLst>
          </p:cNvPr>
          <p:cNvSpPr txBox="1"/>
          <p:nvPr/>
        </p:nvSpPr>
        <p:spPr>
          <a:xfrm>
            <a:off x="46383" y="1139687"/>
            <a:ext cx="12192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Beurteilung der sprachlichen Leistungen </a:t>
            </a:r>
            <a:r>
              <a:rPr lang="de-CH" sz="6000" b="1" dirty="0">
                <a:solidFill>
                  <a:schemeClr val="bg1"/>
                </a:solidFill>
                <a:highlight>
                  <a:srgbClr val="FF00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einzig möglich </a:t>
            </a:r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aufgrund ihrer Wirkung auf den Weltsimulator /die Welt und die Reflexion derselben.</a:t>
            </a:r>
            <a:endParaRPr lang="de-CH" sz="6000" dirty="0"/>
          </a:p>
        </p:txBody>
      </p:sp>
    </p:spTree>
    <p:extLst>
      <p:ext uri="{BB962C8B-B14F-4D97-AF65-F5344CB8AC3E}">
        <p14:creationId xmlns:p14="http://schemas.microsoft.com/office/powerpoint/2010/main" val="363633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F4DBB-A5DA-50A0-6CDD-B7ED6B3F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DE5A27-B8B6-AD0D-8FA0-AE7BA4F933B2}"/>
              </a:ext>
            </a:extLst>
          </p:cNvPr>
          <p:cNvGrpSpPr/>
          <p:nvPr/>
        </p:nvGrpSpPr>
        <p:grpSpPr>
          <a:xfrm>
            <a:off x="367133" y="1622338"/>
            <a:ext cx="5785801" cy="4030600"/>
            <a:chOff x="3605438" y="2735521"/>
            <a:chExt cx="5785801" cy="4030600"/>
          </a:xfrm>
        </p:grpSpPr>
        <p:pic>
          <p:nvPicPr>
            <p:cNvPr id="19" name="Grafik 18" descr="Prüfliste mit einfarbiger Füllung">
              <a:extLst>
                <a:ext uri="{FF2B5EF4-FFF2-40B4-BE49-F238E27FC236}">
                  <a16:creationId xmlns:a16="http://schemas.microsoft.com/office/drawing/2014/main" id="{AFCD3B55-8A09-D16C-C0F0-4FAB0E3F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4713" y="5017828"/>
              <a:ext cx="1748293" cy="1748293"/>
            </a:xfrm>
            <a:prstGeom prst="rect">
              <a:avLst/>
            </a:prstGeom>
          </p:spPr>
        </p:pic>
        <p:pic>
          <p:nvPicPr>
            <p:cNvPr id="40" name="Grafik 39" descr="Chat mit einfarbiger Füllung">
              <a:extLst>
                <a:ext uri="{FF2B5EF4-FFF2-40B4-BE49-F238E27FC236}">
                  <a16:creationId xmlns:a16="http://schemas.microsoft.com/office/drawing/2014/main" id="{B439B270-ADF7-DDCC-8F4D-BB250B26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05438" y="2735521"/>
              <a:ext cx="1867480" cy="1867480"/>
            </a:xfrm>
            <a:prstGeom prst="rect">
              <a:avLst/>
            </a:prstGeom>
          </p:spPr>
        </p:pic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58D1B6D8-E2BF-DD82-B65D-C6BC959EB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5794" y="4400000"/>
              <a:ext cx="846221" cy="1048316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CA161BCE-D656-6729-5848-6CFB103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5742015" y="3568700"/>
              <a:ext cx="1995114" cy="0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" name="Grafik 4" descr="Erdkugel: Amerika mit einfarbiger Füllung">
              <a:extLst>
                <a:ext uri="{FF2B5EF4-FFF2-40B4-BE49-F238E27FC236}">
                  <a16:creationId xmlns:a16="http://schemas.microsoft.com/office/drawing/2014/main" id="{5DD85539-3003-69D4-E305-977E3F8D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2256" y="3059849"/>
              <a:ext cx="1398983" cy="139898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0DEAC0F-4820-BEF5-E381-A5DF5C70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0371" y="3956340"/>
              <a:ext cx="1896979" cy="0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B5DF2D5-8647-E7F0-E990-275F57C7A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0308" y="4400000"/>
              <a:ext cx="868904" cy="1048316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7FE658D-0570-B6A9-B29E-0B4DBE781569}"/>
              </a:ext>
            </a:extLst>
          </p:cNvPr>
          <p:cNvSpPr txBox="1"/>
          <p:nvPr/>
        </p:nvSpPr>
        <p:spPr>
          <a:xfrm>
            <a:off x="157537" y="424080"/>
            <a:ext cx="11776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Assessment des Prozesshaften</a:t>
            </a:r>
            <a:endParaRPr lang="de-CH" sz="6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03AE91-8D0D-AF40-7A8E-ECEC50769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39" y="2096135"/>
            <a:ext cx="5000983" cy="31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8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A0438D2-D006-B312-259A-18ECEE23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3" y="2673637"/>
            <a:ext cx="2095500" cy="2095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B37EA7A-19CD-C973-2696-2443CC8C8715}"/>
              </a:ext>
            </a:extLst>
          </p:cNvPr>
          <p:cNvSpPr txBox="1"/>
          <p:nvPr/>
        </p:nvSpPr>
        <p:spPr>
          <a:xfrm>
            <a:off x="0" y="247505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Beispiel  "Werbeagentur gründen"</a:t>
            </a:r>
            <a:endParaRPr lang="de-CH" sz="6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F2C907-2C3C-5A07-7D4F-6BD2BD7C011A}"/>
              </a:ext>
            </a:extLst>
          </p:cNvPr>
          <p:cNvSpPr txBox="1"/>
          <p:nvPr/>
        </p:nvSpPr>
        <p:spPr>
          <a:xfrm>
            <a:off x="3080988" y="2262809"/>
            <a:ext cx="111782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https://ramonfueglister.github.io/werbeagentur/</a:t>
            </a:r>
            <a:endParaRPr lang="de-CH" sz="32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endParaRPr lang="de-CH" sz="32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Was gefällt euch am Auftrag?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Was könnte man verbessern/hinzufügen?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Wie bewertet man sowas?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53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B4D184-752E-93AC-36C6-7A6F5EC07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Die Grenzen meiner Sprache bedeuten die Grenzen meines Roboters.</a:t>
            </a:r>
          </a:p>
          <a:p>
            <a:pPr marL="0" indent="0">
              <a:buNone/>
            </a:pPr>
            <a: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-- Ludwig </a:t>
            </a:r>
            <a:r>
              <a:rPr lang="de-DE" sz="6000" b="1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Wittgenbot</a:t>
            </a:r>
            <a:b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b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endParaRPr lang="de-CH" sz="60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141E041-A0A3-DBD9-3176-2FC6198B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94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AI: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Resistance </a:t>
            </a:r>
            <a:r>
              <a:rPr lang="de-CH" sz="96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futile. </a:t>
            </a:r>
          </a:p>
        </p:txBody>
      </p:sp>
    </p:spTree>
    <p:extLst>
      <p:ext uri="{BB962C8B-B14F-4D97-AF65-F5344CB8AC3E}">
        <p14:creationId xmlns:p14="http://schemas.microsoft.com/office/powerpoint/2010/main" val="285291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74859-405E-BA32-E877-427B61A8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610F9B-C07E-3E68-A4D6-6F26B20D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4" y="1137056"/>
            <a:ext cx="4719104" cy="4203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2E6501-DE31-9070-F0F3-EA16430C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4" y="2330446"/>
            <a:ext cx="6518238" cy="181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8281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63601-3919-6CC4-DFAC-36064880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4EDEE1A-2D56-FEBF-F0A0-E9167022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94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Sprache + LLMs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universelle Problemlöser </a:t>
            </a:r>
          </a:p>
        </p:txBody>
      </p:sp>
    </p:spTree>
    <p:extLst>
      <p:ext uri="{BB962C8B-B14F-4D97-AF65-F5344CB8AC3E}">
        <p14:creationId xmlns:p14="http://schemas.microsoft.com/office/powerpoint/2010/main" val="12876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tze1">
            <a:hlinkClick r:id="" action="ppaction://media"/>
            <a:extLst>
              <a:ext uri="{FF2B5EF4-FFF2-40B4-BE49-F238E27FC236}">
                <a16:creationId xmlns:a16="http://schemas.microsoft.com/office/drawing/2014/main" id="{56C35A94-B25A-E2A0-30FF-C628AC68A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560" y="1829833"/>
            <a:ext cx="2853359" cy="26246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6DD86B2-F9C3-E9EC-FEA4-751D1A9BA94E}"/>
              </a:ext>
            </a:extLst>
          </p:cNvPr>
          <p:cNvSpPr txBox="1"/>
          <p:nvPr/>
        </p:nvSpPr>
        <p:spPr>
          <a:xfrm>
            <a:off x="2451652" y="4543695"/>
            <a:ext cx="8945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endParaRPr lang="de-CH" sz="8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E8A20C-F579-35A6-2C52-585A544E30C4}"/>
              </a:ext>
            </a:extLst>
          </p:cNvPr>
          <p:cNvSpPr txBox="1"/>
          <p:nvPr/>
        </p:nvSpPr>
        <p:spPr>
          <a:xfrm>
            <a:off x="8547651" y="4556129"/>
            <a:ext cx="8945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endParaRPr lang="de-CH" sz="8000" dirty="0"/>
          </a:p>
        </p:txBody>
      </p:sp>
      <p:pic>
        <p:nvPicPr>
          <p:cNvPr id="11" name="katze2">
            <a:hlinkClick r:id="" action="ppaction://media"/>
            <a:extLst>
              <a:ext uri="{FF2B5EF4-FFF2-40B4-BE49-F238E27FC236}">
                <a16:creationId xmlns:a16="http://schemas.microsoft.com/office/drawing/2014/main" id="{9CAAC0E6-8480-19F8-FBC8-089A7E8D4E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1883" y="1829832"/>
            <a:ext cx="2866059" cy="26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349036-C100-975E-9DE0-ECFD26D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28" y="1219143"/>
            <a:ext cx="9142979" cy="36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21EC4-1CF6-F9A4-EBD2-801AA266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0203"/>
            <a:ext cx="2654300" cy="1325563"/>
          </a:xfrm>
        </p:spPr>
        <p:txBody>
          <a:bodyPr>
            <a:no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3.5 4.0 5.0</a:t>
            </a:r>
            <a:endParaRPr lang="de-CH" sz="6600" b="1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31A5EC2-3A9B-1DA9-B876-65C02FEA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2536" y="382747"/>
            <a:ext cx="3593251" cy="330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BC4D2C-FBEC-2138-BA23-4469517E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45" y="382747"/>
            <a:ext cx="5629209" cy="330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Inhaltsplatzhalter 10">
            <a:extLst>
              <a:ext uri="{FF2B5EF4-FFF2-40B4-BE49-F238E27FC236}">
                <a16:creationId xmlns:a16="http://schemas.microsoft.com/office/drawing/2014/main" id="{1A5D1598-4AC2-868B-8653-99CCF81E0C65}"/>
              </a:ext>
            </a:extLst>
          </p:cNvPr>
          <p:cNvSpPr txBox="1">
            <a:spLocks/>
          </p:cNvSpPr>
          <p:nvPr/>
        </p:nvSpPr>
        <p:spPr>
          <a:xfrm>
            <a:off x="2560445" y="4078199"/>
            <a:ext cx="9316816" cy="2397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Erstelle mir eine VA zum Thema 'Biodiversität in der Schweiz'.</a:t>
            </a:r>
          </a:p>
        </p:txBody>
      </p:sp>
    </p:spTree>
    <p:extLst>
      <p:ext uri="{BB962C8B-B14F-4D97-AF65-F5344CB8AC3E}">
        <p14:creationId xmlns:p14="http://schemas.microsoft.com/office/powerpoint/2010/main" val="16359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EBE2E8-2D02-E072-08EB-6D1AFE8BB493}"/>
              </a:ext>
            </a:extLst>
          </p:cNvPr>
          <p:cNvSpPr txBox="1"/>
          <p:nvPr/>
        </p:nvSpPr>
        <p:spPr>
          <a:xfrm>
            <a:off x="231533" y="623783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https://www.oneusefulthing.org/p/signs-and-portents</a:t>
            </a:r>
            <a:r>
              <a:rPr lang="de-CH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3506D8-98A9-D6C3-CA04-D49D9416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3" y="119270"/>
            <a:ext cx="5643812" cy="61185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CC16C1-370D-D3EF-DBCD-27731469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87" y="119270"/>
            <a:ext cx="5336534" cy="3403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65EA4F0-0B91-AE9B-21B9-F9DFC236781C}"/>
              </a:ext>
            </a:extLst>
          </p:cNvPr>
          <p:cNvSpPr txBox="1"/>
          <p:nvPr/>
        </p:nvSpPr>
        <p:spPr>
          <a:xfrm>
            <a:off x="5966654" y="3691742"/>
            <a:ext cx="6248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 2025 </a:t>
            </a:r>
            <a:r>
              <a:rPr lang="de-CH" sz="9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-2060</a:t>
            </a: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de-CH" sz="9600" dirty="0"/>
          </a:p>
        </p:txBody>
      </p:sp>
    </p:spTree>
    <p:extLst>
      <p:ext uri="{BB962C8B-B14F-4D97-AF65-F5344CB8AC3E}">
        <p14:creationId xmlns:p14="http://schemas.microsoft.com/office/powerpoint/2010/main" val="3107346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D04F39-4D81-B4F5-B682-C2C5E9E1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6" r="416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F46A04D-DDBE-C508-5694-ED9151EE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114301"/>
            <a:ext cx="6834749" cy="1807305"/>
          </a:xfrm>
        </p:spPr>
        <p:txBody>
          <a:bodyPr>
            <a:noAutofit/>
          </a:bodyPr>
          <a:lstStyle/>
          <a:p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 freie Zonen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FA25AA-D9BB-C7DA-41A7-A95529E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82" y="2230473"/>
            <a:ext cx="6709025" cy="2397054"/>
          </a:xfrm>
        </p:spPr>
        <p:txBody>
          <a:bodyPr>
            <a:noAutofit/>
          </a:bodyPr>
          <a:lstStyle/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Basisfertigkeiten</a:t>
            </a:r>
          </a:p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Textsorten (überflüssig?)</a:t>
            </a:r>
          </a:p>
          <a:p>
            <a:endParaRPr lang="de-CH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de-CH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3b5e7a1-cb09-4417-9e1a-c686b440b2c5}" enabled="0" method="" siteId="{03b5e7a1-cb09-4417-9e1a-c686b440b2c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Breitbild</PresentationFormat>
  <Paragraphs>36</Paragraphs>
  <Slides>18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Office</vt:lpstr>
      <vt:lpstr> Workshop Sprachförderung PH Zürich  Wenn Chat-GPT schreibt   Ramon Füglister     </vt:lpstr>
      <vt:lpstr>AI:  Resistance is  futile. </vt:lpstr>
      <vt:lpstr>PowerPoint-Präsentation</vt:lpstr>
      <vt:lpstr>Sprache + LLMs  =  universelle Problemlöser </vt:lpstr>
      <vt:lpstr>PowerPoint-Präsentation</vt:lpstr>
      <vt:lpstr>PowerPoint-Präsentation</vt:lpstr>
      <vt:lpstr>  3.5 4.0 5.0</vt:lpstr>
      <vt:lpstr>PowerPoint-Präsentation</vt:lpstr>
      <vt:lpstr>LLM freie Zonen</vt:lpstr>
      <vt:lpstr>LLMs in the Wild!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PH Zürich</dc:title>
  <dc:creator>Ramon Füglister (ZAG)</dc:creator>
  <cp:lastModifiedBy>Ramon Füglister (ZAG)</cp:lastModifiedBy>
  <cp:revision>2</cp:revision>
  <dcterms:created xsi:type="dcterms:W3CDTF">2024-02-07T13:28:17Z</dcterms:created>
  <dcterms:modified xsi:type="dcterms:W3CDTF">2024-02-29T12:31:00Z</dcterms:modified>
</cp:coreProperties>
</file>